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0"/>
  </p:notesMasterIdLst>
  <p:sldIdLst>
    <p:sldId id="257" r:id="rId2"/>
    <p:sldId id="305" r:id="rId3"/>
    <p:sldId id="329" r:id="rId4"/>
    <p:sldId id="256" r:id="rId5"/>
    <p:sldId id="282" r:id="rId6"/>
    <p:sldId id="307" r:id="rId7"/>
    <p:sldId id="283" r:id="rId8"/>
    <p:sldId id="308" r:id="rId9"/>
    <p:sldId id="313" r:id="rId10"/>
    <p:sldId id="314" r:id="rId11"/>
    <p:sldId id="315" r:id="rId12"/>
    <p:sldId id="302" r:id="rId13"/>
    <p:sldId id="303" r:id="rId14"/>
    <p:sldId id="304" r:id="rId15"/>
    <p:sldId id="309" r:id="rId16"/>
    <p:sldId id="316" r:id="rId17"/>
    <p:sldId id="317" r:id="rId18"/>
    <p:sldId id="319" r:id="rId19"/>
    <p:sldId id="318" r:id="rId20"/>
    <p:sldId id="320" r:id="rId21"/>
    <p:sldId id="321" r:id="rId22"/>
    <p:sldId id="322" r:id="rId23"/>
    <p:sldId id="323" r:id="rId24"/>
    <p:sldId id="324" r:id="rId25"/>
    <p:sldId id="325" r:id="rId26"/>
    <p:sldId id="326" r:id="rId27"/>
    <p:sldId id="327" r:id="rId28"/>
    <p:sldId id="32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293662"/>
    <a:srgbClr val="003399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1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eg>
</file>

<file path=ppt/media/image4.png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C77EB-F67C-407E-BCED-FF3C357B2231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348524-EC93-42C6-94E1-A63D43F332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4121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4325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2044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7333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0860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5432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0993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35394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27849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90261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9089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544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3981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2584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2233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369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91813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39343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4612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221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6512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EEB03623-2761-35C4-63C3-75ED1F925C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646D6413-8909-3D4C-92AE-4A6CDDA585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3B74C8D2-6F20-CDFC-8096-7B9796C363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8908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584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3868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28618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1530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648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305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734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08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5629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028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7179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843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427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145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692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731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887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22517-79EA-4C8A-9D61-BB0698A77197}" type="datetimeFigureOut">
              <a:rPr lang="en-GB" smtClean="0"/>
              <a:t>19/04/2025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9674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3674" y="3429000"/>
            <a:ext cx="6021805" cy="279203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5094761" y="5251548"/>
            <a:ext cx="2194984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600" b="1" dirty="0">
                <a:solidFill>
                  <a:srgbClr val="293662"/>
                </a:solidFill>
                <a:latin typeface="Montserrat ExtraBold" pitchFamily="2" charset="0"/>
              </a:rPr>
              <a:t>Fund 10</a:t>
            </a:r>
            <a:endParaRPr sz="3600" b="1" dirty="0">
              <a:solidFill>
                <a:srgbClr val="293662"/>
              </a:solidFill>
              <a:latin typeface="Montserrat ExtraBold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EBB0E6-E5A9-D9C1-2D9B-BB76C560C7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704" y="511157"/>
            <a:ext cx="4837501" cy="2455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33E802-A837-9D6A-DB27-A919D8F310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795" y="1784823"/>
            <a:ext cx="5142901" cy="11818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Linear Vesting Contract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0"/>
            <a:ext cx="10720139" cy="17283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This contract aims at providing a reliable mechanism for releasing Cardano Native Tokens gradually over a specified timeframe, with customisation options to fit different requirements.</a:t>
            </a:r>
          </a:p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 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05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Direct Offer Contract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0"/>
            <a:ext cx="10720139" cy="17283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This project provides a plutarch based implementation of a smart contract enabling peer-to-peer trading, in a trustless manner, for the Cardano Blockchain.</a:t>
            </a:r>
          </a:p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 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768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2: Off-Chain SDK Building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0720139" cy="16261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2400" dirty="0">
                <a:latin typeface="Montserrat" pitchFamily="2" charset="0"/>
              </a:rPr>
              <a:t>We built and made available  SDKs for each of the Smart Contracts, simplifying the integration process for the Maestro team.</a:t>
            </a:r>
            <a:endParaRPr lang="en-US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129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3: Smart Contract API Integration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0720139" cy="20412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2400" dirty="0">
                <a:latin typeface="Montserrat" pitchFamily="2" charset="0"/>
              </a:rPr>
              <a:t>In collaboration with Maestro, we integrated our Smart Contracts into a fully managed service, enabling developers to interact with them via APIs.</a:t>
            </a:r>
            <a:endParaRPr lang="en-US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437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4: Smart Contract API Testing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0720139" cy="20412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2400" dirty="0">
                <a:latin typeface="Montserrat" pitchFamily="2" charset="0"/>
              </a:rPr>
              <a:t>We conducted rigorous testing for each contract to ensure they meet the highest standards of reliability and performance.</a:t>
            </a:r>
            <a:endParaRPr lang="en-US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096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5: Documentation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0720139" cy="3015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We created user-friendly documentation to help developers of all skill levels understand and implement the APIs. Our documentation includes detailed guides, practical examples, diagrams, step by step instructions and tutorials.</a:t>
            </a:r>
          </a:p>
        </p:txBody>
      </p:sp>
    </p:spTree>
    <p:extLst>
      <p:ext uri="{BB962C8B-B14F-4D97-AF65-F5344CB8AC3E}">
        <p14:creationId xmlns:p14="http://schemas.microsoft.com/office/powerpoint/2010/main" val="2684178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072014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Single Asset Staking: Execution Demo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A43720-C15A-F870-1A01-4414FDAAAE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29" y="1026839"/>
            <a:ext cx="10720144" cy="575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204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Single Asset Staking: Resources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24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Detailed guides and practical examples can be found at: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Contract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https://github.com/Anastasia-Labs/single-asset-staking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SDK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https://github.com/Anastasia-Labs/single-asset-staking-offchain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APIs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https://docs.gomaestro.org/single-asset-staking-1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458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072014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Linear Vesting Contract: Execution Demo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49612E-0D9F-F1C4-96EB-972804FD50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29" y="1026840"/>
            <a:ext cx="10720144" cy="575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998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Linear Vesting: Resources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5183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Detailed guides and practical examples can be found at: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Contract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https://github.com/Anastasia-Labs/linear-vesting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SDK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https://github.com/Anastasia-Labs/linear-vesting-offchain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APIs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https://docs.gomaestro.org/linear-vesting-1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415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586076" y="3734064"/>
            <a:ext cx="11078540" cy="306377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600" dirty="0">
                <a:latin typeface="Montserrat ExtraBold" pitchFamily="2" charset="0"/>
              </a:rPr>
              <a:t>Plug n’ play 2</a:t>
            </a:r>
            <a:br>
              <a:rPr lang="en-US" sz="3600" dirty="0">
                <a:latin typeface="Montserrat ExtraBold" pitchFamily="2" charset="0"/>
              </a:rPr>
            </a:br>
            <a:r>
              <a:rPr lang="en-US" sz="3600" dirty="0">
                <a:latin typeface="Montserrat ExtraBold" pitchFamily="2" charset="0"/>
              </a:rPr>
              <a:t>Payment Subscription </a:t>
            </a:r>
            <a:r>
              <a:rPr lang="en-US" sz="3600">
                <a:latin typeface="Montserrat ExtraBold" pitchFamily="2" charset="0"/>
              </a:rPr>
              <a:t>Smart Contract</a:t>
            </a:r>
            <a:br>
              <a:rPr lang="en-US" sz="3600" dirty="0">
                <a:latin typeface="Montserrat ExtraBold" pitchFamily="2" charset="0"/>
              </a:rPr>
            </a:br>
            <a:r>
              <a:rPr lang="en-US" sz="3600" dirty="0">
                <a:latin typeface="Montserrat ExtraBold" pitchFamily="2" charset="0"/>
              </a:rPr>
              <a:t>Thank You !</a:t>
            </a:r>
            <a:br>
              <a:rPr lang="en-US" sz="3600" dirty="0">
                <a:latin typeface="Montserrat ExtraBold" pitchFamily="2" charset="0"/>
              </a:rPr>
            </a:br>
            <a:endParaRPr lang="en-GB" sz="3600" dirty="0">
              <a:latin typeface="Montserrat ExtraBold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EBB0E6-E5A9-D9C1-2D9B-BB76C560C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861" y="584719"/>
            <a:ext cx="4578016" cy="24554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D186D23-75CB-E73E-4AEA-6E9D7E7DFB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255" y="1858385"/>
            <a:ext cx="5142901" cy="1181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283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072014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Direct Offer Contract: Execution Demo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2AA0EC-BD7D-8610-5531-A238D700B2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27" y="1026840"/>
            <a:ext cx="10720144" cy="574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054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Direct Offer: Resources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1115177" cy="54882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Detailed guides and practical examples can be found at: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Contract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https://github.com/Anastasia-Labs/direct-offer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SDK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https://github.com/Anastasia-Labs/direct-offer-offchain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APIs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https://docs.gomaestro.org/direct-swap-1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9721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Achievements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5845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Implementation of secure, modular and reusable APIs </a:t>
            </a:r>
            <a:r>
              <a:rPr lang="en" sz="2400" dirty="0">
                <a:latin typeface="Montserrat" pitchFamily="2" charset="0"/>
              </a:rPr>
              <a:t>for the Single Asset Staking, Linear Vesting and Direct Offer Contract.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Quality Assuarance </a:t>
            </a:r>
            <a:r>
              <a:rPr lang="en" sz="2400" dirty="0">
                <a:latin typeface="Montserrat" pitchFamily="2" charset="0"/>
              </a:rPr>
              <a:t>through conducting rigorous code reviews and comprehensive unit tests.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Seamless Integration With Maestro.</a:t>
            </a:r>
          </a:p>
        </p:txBody>
      </p:sp>
    </p:spTree>
    <p:extLst>
      <p:ext uri="{BB962C8B-B14F-4D97-AF65-F5344CB8AC3E}">
        <p14:creationId xmlns:p14="http://schemas.microsoft.com/office/powerpoint/2010/main" val="42743450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Achievements (Cont’d)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0671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Extensive documentation and Tutorials </a:t>
            </a:r>
            <a:r>
              <a:rPr lang="en" sz="2400" dirty="0">
                <a:latin typeface="Montserrat" pitchFamily="2" charset="0"/>
              </a:rPr>
              <a:t>to help developers quickly understand and implement our solutions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Montserrat" pitchFamily="2" charset="0"/>
              </a:rPr>
              <a:t>Industry Collaborations and Community Engagement </a:t>
            </a:r>
            <a:r>
              <a:rPr lang="en-US" sz="2400" dirty="0">
                <a:latin typeface="Montserrat" pitchFamily="2" charset="0"/>
              </a:rPr>
              <a:t>at the 2023 Dubai Summit. 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Montserrat" pitchFamily="2" charset="0"/>
              </a:rPr>
              <a:t>Accessibility via Demeter</a:t>
            </a: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3128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Key Learnings and Challenges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27089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Effectiveness of Modular Design and Security.</a:t>
            </a: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Importance of simplifying the integration process.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The importance of balancing customization and standardization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The value in comprehensive documentation and monitoring.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6439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Future Prospects &amp; Community Impact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34489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Expand Smart Contract Library.</a:t>
            </a: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Enhance API Documentation.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Optimize Performance and Scalability.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Collaboration with Ecosystem Partners.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Continuous Feedback.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Long Term Commitment.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7891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Conclusion</a:t>
            </a: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3960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The project has developed and deployed  secure, modular and reusable smart contracts with comprehensive off-chain SDKs, APIs and extensive documentation.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Added to the arsenal of tools that enhance the capabilities of </a:t>
            </a:r>
            <a:r>
              <a:rPr lang="en-US" sz="2400" dirty="0" err="1">
                <a:latin typeface="Montserrat" pitchFamily="2" charset="0"/>
              </a:rPr>
              <a:t>DApps</a:t>
            </a:r>
            <a:r>
              <a:rPr lang="en-US" sz="2400" dirty="0">
                <a:latin typeface="Montserrat" pitchFamily="2" charset="0"/>
              </a:rPr>
              <a:t> on Cardano.</a:t>
            </a:r>
            <a:endParaRPr lang="en-GB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4932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Links</a:t>
            </a: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8"/>
            <a:ext cx="11115177" cy="53258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Plug-n-Play: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https://github.com/Anastasia-Labs/plug-n-play-contracts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Anastasia Labs: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https://anastasialabs.com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Maestro: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https://www.gomaestro.org/smart-contracts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Twitter / X: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https://x.com/AnastasiaLabs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Discord: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https://discord.com/invite/8TYSgwthVy</a:t>
            </a:r>
            <a:endParaRPr lang="en-GB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9399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9387" y="2834321"/>
            <a:ext cx="4082718" cy="594679"/>
          </a:xfrm>
        </p:spPr>
        <p:txBody>
          <a:bodyPr anchor="t">
            <a:noAutofit/>
          </a:bodyPr>
          <a:lstStyle/>
          <a:p>
            <a:pPr algn="l"/>
            <a:r>
              <a:rPr lang="en" sz="4800" b="1" dirty="0">
                <a:latin typeface="Montserrat" pitchFamily="2" charset="0"/>
              </a:rPr>
              <a:t>Thank You!</a:t>
            </a:r>
            <a:endParaRPr lang="en-GB" sz="4800" dirty="0">
              <a:latin typeface="Montserrat Extra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065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E49318B1-48B5-047F-211B-61FD05A9B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>
            <a:extLst>
              <a:ext uri="{FF2B5EF4-FFF2-40B4-BE49-F238E27FC236}">
                <a16:creationId xmlns:a16="http://schemas.microsoft.com/office/drawing/2014/main" id="{11EE20D3-E48C-B70B-EDDB-54883EA25B9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86076" y="3734064"/>
            <a:ext cx="11078540" cy="232985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600" dirty="0">
                <a:latin typeface="Montserrat ExtraBold" pitchFamily="2" charset="0"/>
              </a:rPr>
              <a:t>Plug-and-play Smart Contract API: A game-changing platform to deploy open-source contracts instantly</a:t>
            </a:r>
            <a:endParaRPr lang="en-GB" sz="3600" dirty="0">
              <a:latin typeface="Montserrat ExtraBold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A501D3-D7AB-9959-9002-8ABB330669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43" y="584719"/>
            <a:ext cx="4578016" cy="24554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BD6B7B0-FFA4-2910-3027-866A9497FD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346" y="1858385"/>
            <a:ext cx="5142901" cy="1181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645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9" y="432161"/>
            <a:ext cx="2735181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Challenge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93942"/>
            <a:ext cx="10946733" cy="560764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9600" b="1" dirty="0">
                <a:latin typeface="Montserrat" pitchFamily="2" charset="0"/>
              </a:rPr>
              <a:t>To Increase Developer Adoption and Ecosystem Growth To drive developer adoption and ensure ecosystem growth </a:t>
            </a:r>
            <a:r>
              <a:rPr lang="en" sz="9600" dirty="0">
                <a:latin typeface="Montserrat" pitchFamily="2" charset="0"/>
              </a:rPr>
              <a:t>by addressing the limited availability of smart contract deployment by providing simplified integration and deployment  processes for developers without deep blockchain expertise.</a:t>
            </a:r>
          </a:p>
          <a:p>
            <a:pPr algn="l">
              <a:lnSpc>
                <a:spcPct val="170000"/>
              </a:lnSpc>
            </a:pPr>
            <a:endParaRPr lang="en" sz="9600" dirty="0">
              <a:latin typeface="Montserrat" pitchFamily="2" charset="0"/>
            </a:endParaRPr>
          </a:p>
          <a:p>
            <a:pPr algn="l">
              <a:lnSpc>
                <a:spcPct val="170000"/>
              </a:lnSpc>
            </a:pPr>
            <a:r>
              <a:rPr lang="en-US" sz="9600" b="1" dirty="0">
                <a:latin typeface="Montserrat" pitchFamily="2" charset="0"/>
              </a:rPr>
              <a:t>To Simplify Smart Contract Development </a:t>
            </a:r>
            <a:r>
              <a:rPr lang="en-US" sz="9600" dirty="0">
                <a:latin typeface="Montserrat" pitchFamily="2" charset="0"/>
              </a:rPr>
              <a:t>by tackling the complexity and time consuming nature  of building secure and reliable smart contracts due to insufficient security expertise and practical resources.</a:t>
            </a:r>
            <a:endParaRPr lang="en" sz="9600" dirty="0">
              <a:latin typeface="Montserrat" pitchFamily="2" charset="0"/>
            </a:endParaRPr>
          </a:p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" sz="9600" dirty="0"/>
          </a:p>
        </p:txBody>
      </p:sp>
    </p:spTree>
    <p:extLst>
      <p:ext uri="{BB962C8B-B14F-4D97-AF65-F5344CB8AC3E}">
        <p14:creationId xmlns:p14="http://schemas.microsoft.com/office/powerpoint/2010/main" val="2579981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487680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000" dirty="0">
                <a:latin typeface="Montserrat ExtraBold" pitchFamily="2" charset="0"/>
              </a:rPr>
              <a:t>Project Objectives</a:t>
            </a:r>
            <a:br>
              <a:rPr lang="en-GB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29" y="1026840"/>
            <a:ext cx="10720139" cy="36955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To design and develop comprehensive library of secure and reusable Smart Contracts.</a:t>
            </a:r>
          </a:p>
          <a:p>
            <a:pPr algn="l"/>
            <a:endParaRPr lang="en-US" sz="2400" dirty="0"/>
          </a:p>
          <a:p>
            <a:pPr marL="800100" lvl="1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Single Asset Staking</a:t>
            </a:r>
          </a:p>
          <a:p>
            <a:pPr marL="800100" lvl="1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Linear Vesting</a:t>
            </a:r>
          </a:p>
          <a:p>
            <a:pPr marL="800100" lvl="1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Direct Offer</a:t>
            </a:r>
          </a:p>
        </p:txBody>
      </p:sp>
    </p:spTree>
    <p:extLst>
      <p:ext uri="{BB962C8B-B14F-4D97-AF65-F5344CB8AC3E}">
        <p14:creationId xmlns:p14="http://schemas.microsoft.com/office/powerpoint/2010/main" val="2175720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6904125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000" dirty="0">
                <a:latin typeface="Montserrat ExtraBold" pitchFamily="2" charset="0"/>
              </a:rPr>
              <a:t>Project Objectives (Cont’d)</a:t>
            </a:r>
            <a:br>
              <a:rPr lang="en-GB" sz="4000" dirty="0">
                <a:latin typeface="Montserrat ExtraBold" pitchFamily="2" charset="0"/>
              </a:rPr>
            </a:br>
            <a:br>
              <a:rPr lang="en-GB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29" y="1026840"/>
            <a:ext cx="10720139" cy="36955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To ensure  these contracts go through rigorous testing and are production-ready. </a:t>
            </a:r>
          </a:p>
          <a:p>
            <a:pPr algn="l">
              <a:lnSpc>
                <a:spcPct val="170000"/>
              </a:lnSpc>
            </a:pPr>
            <a:endParaRPr lang="en-US" sz="2400" dirty="0">
              <a:latin typeface="Montserrat" pitchFamily="2" charset="0"/>
            </a:endParaRPr>
          </a:p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To </a:t>
            </a:r>
            <a:r>
              <a:rPr lang="en-GB" sz="2400" dirty="0">
                <a:latin typeface="Montserrat" pitchFamily="2" charset="0"/>
              </a:rPr>
              <a:t>deliver ready-to-use Smart Contract APIs, along with comprehensive documentation and user-friendly tutorials.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2585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652512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Execution and Milestones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0"/>
            <a:ext cx="10720139" cy="468815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We divided our project into five phases.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Design and Development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Preparation Phase: Off-Chain SDKs Building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Integration Phase: Smart Contract API Integration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Testing Phase: Smart Contract API Testing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Documentation and Community Engagement</a:t>
            </a:r>
          </a:p>
        </p:txBody>
      </p:sp>
    </p:spTree>
    <p:extLst>
      <p:ext uri="{BB962C8B-B14F-4D97-AF65-F5344CB8AC3E}">
        <p14:creationId xmlns:p14="http://schemas.microsoft.com/office/powerpoint/2010/main" val="2633715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1: Design and Development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39"/>
            <a:ext cx="10720139" cy="57529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We successfully designed and developed three essential Smart Contracts in Plutatch.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Single Asset Staking: </a:t>
            </a:r>
            <a:r>
              <a:rPr lang="en" sz="2400" dirty="0">
                <a:latin typeface="Montserrat" pitchFamily="2" charset="0"/>
              </a:rPr>
              <a:t>To enable users to collectively stake digital assets and distribute rewards fairly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b="1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Linear Vesting Contract: </a:t>
            </a:r>
            <a:r>
              <a:rPr lang="en" sz="2400" dirty="0">
                <a:latin typeface="Montserrat" pitchFamily="2" charset="0"/>
              </a:rPr>
              <a:t>To</a:t>
            </a:r>
            <a:r>
              <a:rPr lang="en" sz="2400" b="1" dirty="0">
                <a:latin typeface="Montserrat" pitchFamily="2" charset="0"/>
              </a:rPr>
              <a:t> </a:t>
            </a:r>
            <a:r>
              <a:rPr lang="en" sz="2400" dirty="0">
                <a:latin typeface="Montserrat" pitchFamily="2" charset="0"/>
              </a:rPr>
              <a:t>provide secure and customizable mechanisms for gradual asset release.</a:t>
            </a:r>
          </a:p>
          <a:p>
            <a:pPr algn="l">
              <a:lnSpc>
                <a:spcPct val="150000"/>
              </a:lnSpc>
            </a:pPr>
            <a:endParaRPr lang="en" sz="2400" b="1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Direct Offer Contract: </a:t>
            </a:r>
            <a:r>
              <a:rPr lang="en" sz="2400" dirty="0">
                <a:latin typeface="Montserrat" pitchFamily="2" charset="0"/>
              </a:rPr>
              <a:t>To facilitate peer-to-peer trading of assets.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046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Single Asset Staking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1"/>
            <a:ext cx="10720139" cy="1235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This enables users to collectively stake digital assets and distribute rewards fairly in a completely on-chain and trustless manner.</a:t>
            </a:r>
          </a:p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 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D6B8EE-5D71-9DDC-7192-E24792B8A8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262" y="2261937"/>
            <a:ext cx="9515474" cy="454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390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7223</TotalTime>
  <Words>919</Words>
  <Application>Microsoft Office PowerPoint</Application>
  <PresentationFormat>Widescreen</PresentationFormat>
  <Paragraphs>141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Montserrat</vt:lpstr>
      <vt:lpstr>Montserrat ExtraBold</vt:lpstr>
      <vt:lpstr>Office Theme</vt:lpstr>
      <vt:lpstr>PowerPoint Presentation</vt:lpstr>
      <vt:lpstr>Plug n’ play 2 Payment Subscription Smart Contract Thank You ! </vt:lpstr>
      <vt:lpstr>Plug-and-play Smart Contract API: A game-changing platform to deploy open-source contracts instantly</vt:lpstr>
      <vt:lpstr>Challenge </vt:lpstr>
      <vt:lpstr>Project Objectives  </vt:lpstr>
      <vt:lpstr>Project Objectives (Cont’d)   </vt:lpstr>
      <vt:lpstr>Execution and Milestones  </vt:lpstr>
      <vt:lpstr>Phase 1: Design and Development    </vt:lpstr>
      <vt:lpstr>Single Asset Staking    </vt:lpstr>
      <vt:lpstr>Linear Vesting Contract    </vt:lpstr>
      <vt:lpstr>Direct Offer Contract    </vt:lpstr>
      <vt:lpstr>Phase 2: Off-Chain SDK Building  </vt:lpstr>
      <vt:lpstr>Phase 3: Smart Contract API Integration  </vt:lpstr>
      <vt:lpstr>Phase 4: Smart Contract API Testing  </vt:lpstr>
      <vt:lpstr>Phase 5: Documentation  </vt:lpstr>
      <vt:lpstr>Single Asset Staking: Execution Demo </vt:lpstr>
      <vt:lpstr>Single Asset Staking: Resources </vt:lpstr>
      <vt:lpstr>Linear Vesting Contract: Execution Demo </vt:lpstr>
      <vt:lpstr>Linear Vesting: Resources </vt:lpstr>
      <vt:lpstr>Direct Offer Contract: Execution Demo </vt:lpstr>
      <vt:lpstr>Direct Offer: Resources </vt:lpstr>
      <vt:lpstr>Achievements </vt:lpstr>
      <vt:lpstr>Achievements (Cont’d) </vt:lpstr>
      <vt:lpstr>Key Learnings and Challenges </vt:lpstr>
      <vt:lpstr>Future Prospects &amp; Community Impact </vt:lpstr>
      <vt:lpstr>Conclusion</vt:lpstr>
      <vt:lpstr>Links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Trifecta Of Data Structures: Merkle Trees, Tries and Linked Lists for Cutting-Edge Contracts</dc:title>
  <dc:creator>Harun Mwangi</dc:creator>
  <cp:lastModifiedBy>Harun Mwangi</cp:lastModifiedBy>
  <cp:revision>77</cp:revision>
  <dcterms:created xsi:type="dcterms:W3CDTF">2024-05-30T09:46:08Z</dcterms:created>
  <dcterms:modified xsi:type="dcterms:W3CDTF">2025-04-18T23:38:42Z</dcterms:modified>
</cp:coreProperties>
</file>

<file path=docProps/thumbnail.jpeg>
</file>